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70" r:id="rId10"/>
    <p:sldId id="265" r:id="rId11"/>
    <p:sldId id="358" r:id="rId12"/>
    <p:sldId id="271" r:id="rId13"/>
    <p:sldId id="272" r:id="rId14"/>
    <p:sldId id="267" r:id="rId15"/>
    <p:sldId id="403"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117" d="100"/>
          <a:sy n="117" d="100"/>
        </p:scale>
        <p:origin x="14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7/26/2024</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7/26/2024</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7/26/2024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7/26/2024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7/26/2024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7/26/2024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July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
        <p:nvSpPr>
          <p:cNvPr id="8" name="TextBox 7">
            <a:extLst>
              <a:ext uri="{FF2B5EF4-FFF2-40B4-BE49-F238E27FC236}">
                <a16:creationId xmlns:a16="http://schemas.microsoft.com/office/drawing/2014/main" id="{5D29731F-0D23-7C4A-AD8C-BD3FA9215A19}"/>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241403A6-BB33-945A-5507-1DEE2D36A309}"/>
              </a:ext>
            </a:extLst>
          </p:cNvPr>
          <p:cNvPicPr>
            <a:picLocks noChangeAspect="1"/>
          </p:cNvPicPr>
          <p:nvPr/>
        </p:nvPicPr>
        <p:blipFill>
          <a:blip r:embed="rId2"/>
          <a:stretch>
            <a:fillRect/>
          </a:stretch>
        </p:blipFill>
        <p:spPr>
          <a:xfrm>
            <a:off x="1365788" y="603665"/>
            <a:ext cx="6412421" cy="5523260"/>
          </a:xfrm>
          <a:prstGeom prst="rect">
            <a:avLst/>
          </a:prstGeom>
        </p:spPr>
      </p:pic>
      <p:sp>
        <p:nvSpPr>
          <p:cNvPr id="4" name="TextBox 3">
            <a:extLst>
              <a:ext uri="{FF2B5EF4-FFF2-40B4-BE49-F238E27FC236}">
                <a16:creationId xmlns:a16="http://schemas.microsoft.com/office/drawing/2014/main" id="{5E4558C6-9A51-1E1A-E851-18647331EB3D}"/>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443433BB-B25F-9E52-4052-2FACB8836B67}"/>
              </a:ext>
            </a:extLst>
          </p:cNvPr>
          <p:cNvPicPr>
            <a:picLocks noChangeAspect="1"/>
          </p:cNvPicPr>
          <p:nvPr/>
        </p:nvPicPr>
        <p:blipFill>
          <a:blip r:embed="rId2"/>
          <a:stretch>
            <a:fillRect/>
          </a:stretch>
        </p:blipFill>
        <p:spPr>
          <a:xfrm>
            <a:off x="435714" y="914400"/>
            <a:ext cx="8272572" cy="4686300"/>
          </a:xfrm>
          <a:prstGeom prst="rect">
            <a:avLst/>
          </a:prstGeom>
        </p:spPr>
      </p:pic>
      <p:sp>
        <p:nvSpPr>
          <p:cNvPr id="4" name="TextBox 3">
            <a:extLst>
              <a:ext uri="{FF2B5EF4-FFF2-40B4-BE49-F238E27FC236}">
                <a16:creationId xmlns:a16="http://schemas.microsoft.com/office/drawing/2014/main" id="{BC054F11-4046-7860-17D3-3779F2A7511B}"/>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587530BE-F540-4EC4-BC65-0E6A6049D4B0}"/>
              </a:ext>
            </a:extLst>
          </p:cNvPr>
          <p:cNvPicPr>
            <a:picLocks noChangeAspect="1"/>
          </p:cNvPicPr>
          <p:nvPr/>
        </p:nvPicPr>
        <p:blipFill>
          <a:blip r:embed="rId2"/>
          <a:stretch>
            <a:fillRect/>
          </a:stretch>
        </p:blipFill>
        <p:spPr>
          <a:xfrm>
            <a:off x="2190183" y="464424"/>
            <a:ext cx="4804346" cy="5660773"/>
          </a:xfrm>
          <a:prstGeom prst="rect">
            <a:avLst/>
          </a:prstGeom>
        </p:spPr>
      </p:pic>
      <p:sp>
        <p:nvSpPr>
          <p:cNvPr id="4" name="TextBox 3">
            <a:extLst>
              <a:ext uri="{FF2B5EF4-FFF2-40B4-BE49-F238E27FC236}">
                <a16:creationId xmlns:a16="http://schemas.microsoft.com/office/drawing/2014/main" id="{76D0A332-856E-B493-DB54-668F1EA09C0A}"/>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83354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
        <p:nvSpPr>
          <p:cNvPr id="3" name="TextBox 2">
            <a:extLst>
              <a:ext uri="{FF2B5EF4-FFF2-40B4-BE49-F238E27FC236}">
                <a16:creationId xmlns:a16="http://schemas.microsoft.com/office/drawing/2014/main" id="{39F6E5D6-1A2C-E853-B4AC-DF67F5B3D74E}"/>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CD901A8F-E08B-7A35-4EDE-EF582C35E72F}"/>
              </a:ext>
            </a:extLst>
          </p:cNvPr>
          <p:cNvPicPr>
            <a:picLocks noChangeAspect="1"/>
          </p:cNvPicPr>
          <p:nvPr/>
        </p:nvPicPr>
        <p:blipFill>
          <a:blip r:embed="rId2"/>
          <a:stretch>
            <a:fillRect/>
          </a:stretch>
        </p:blipFill>
        <p:spPr>
          <a:xfrm>
            <a:off x="609365" y="2182116"/>
            <a:ext cx="7925270" cy="1996535"/>
          </a:xfrm>
          <a:prstGeom prst="rect">
            <a:avLst/>
          </a:prstGeom>
        </p:spPr>
      </p:pic>
      <p:sp>
        <p:nvSpPr>
          <p:cNvPr id="5" name="TextBox 4">
            <a:extLst>
              <a:ext uri="{FF2B5EF4-FFF2-40B4-BE49-F238E27FC236}">
                <a16:creationId xmlns:a16="http://schemas.microsoft.com/office/drawing/2014/main" id="{64C2E435-5E50-8BFD-636B-65E8631B854E}"/>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ADFEEA9B-8A90-6E65-2217-DF3D7A919DF6}"/>
              </a:ext>
            </a:extLst>
          </p:cNvPr>
          <p:cNvPicPr>
            <a:picLocks noChangeAspect="1"/>
          </p:cNvPicPr>
          <p:nvPr/>
        </p:nvPicPr>
        <p:blipFill>
          <a:blip r:embed="rId2"/>
          <a:stretch>
            <a:fillRect/>
          </a:stretch>
        </p:blipFill>
        <p:spPr>
          <a:xfrm>
            <a:off x="2667000" y="70811"/>
            <a:ext cx="3810000" cy="6020466"/>
          </a:xfrm>
          <a:prstGeom prst="rect">
            <a:avLst/>
          </a:prstGeom>
        </p:spPr>
      </p:pic>
      <p:sp>
        <p:nvSpPr>
          <p:cNvPr id="3" name="TextBox 2">
            <a:extLst>
              <a:ext uri="{FF2B5EF4-FFF2-40B4-BE49-F238E27FC236}">
                <a16:creationId xmlns:a16="http://schemas.microsoft.com/office/drawing/2014/main" id="{282B5134-838F-209B-FB85-148342A28C97}"/>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F4F436E5-7B1C-C8FB-5C1C-7D34E4EC1A39}"/>
              </a:ext>
            </a:extLst>
          </p:cNvPr>
          <p:cNvPicPr>
            <a:picLocks noChangeAspect="1"/>
          </p:cNvPicPr>
          <p:nvPr/>
        </p:nvPicPr>
        <p:blipFill>
          <a:blip r:embed="rId2"/>
          <a:stretch>
            <a:fillRect/>
          </a:stretch>
        </p:blipFill>
        <p:spPr>
          <a:xfrm>
            <a:off x="1774843" y="609600"/>
            <a:ext cx="5594312" cy="5298459"/>
          </a:xfrm>
          <a:prstGeom prst="rect">
            <a:avLst/>
          </a:prstGeom>
        </p:spPr>
      </p:pic>
      <p:sp>
        <p:nvSpPr>
          <p:cNvPr id="3" name="TextBox 2">
            <a:extLst>
              <a:ext uri="{FF2B5EF4-FFF2-40B4-BE49-F238E27FC236}">
                <a16:creationId xmlns:a16="http://schemas.microsoft.com/office/drawing/2014/main" id="{7E3ED356-6C58-C321-D2BD-73C3C0B3C555}"/>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26DC615C-FE7D-F909-DDAF-E35585204273}"/>
              </a:ext>
            </a:extLst>
          </p:cNvPr>
          <p:cNvPicPr>
            <a:picLocks noChangeAspect="1"/>
          </p:cNvPicPr>
          <p:nvPr/>
        </p:nvPicPr>
        <p:blipFill>
          <a:blip r:embed="rId2"/>
          <a:stretch>
            <a:fillRect/>
          </a:stretch>
        </p:blipFill>
        <p:spPr>
          <a:xfrm>
            <a:off x="1628775" y="1066800"/>
            <a:ext cx="5886450" cy="4838700"/>
          </a:xfrm>
          <a:prstGeom prst="rect">
            <a:avLst/>
          </a:prstGeom>
        </p:spPr>
      </p:pic>
      <p:sp>
        <p:nvSpPr>
          <p:cNvPr id="3" name="TextBox 2">
            <a:extLst>
              <a:ext uri="{FF2B5EF4-FFF2-40B4-BE49-F238E27FC236}">
                <a16:creationId xmlns:a16="http://schemas.microsoft.com/office/drawing/2014/main" id="{7B7761B9-6AA7-2516-A7B7-5D6D83B22B33}"/>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D6ECED1F-0F4C-C111-9CF8-1D23203A7CAC}"/>
              </a:ext>
            </a:extLst>
          </p:cNvPr>
          <p:cNvPicPr>
            <a:picLocks noChangeAspect="1"/>
          </p:cNvPicPr>
          <p:nvPr/>
        </p:nvPicPr>
        <p:blipFill>
          <a:blip r:embed="rId2"/>
          <a:stretch>
            <a:fillRect/>
          </a:stretch>
        </p:blipFill>
        <p:spPr>
          <a:xfrm>
            <a:off x="819148" y="998603"/>
            <a:ext cx="7505700" cy="4991100"/>
          </a:xfrm>
          <a:prstGeom prst="rect">
            <a:avLst/>
          </a:prstGeom>
        </p:spPr>
      </p:pic>
      <p:sp>
        <p:nvSpPr>
          <p:cNvPr id="4" name="TextBox 3">
            <a:extLst>
              <a:ext uri="{FF2B5EF4-FFF2-40B4-BE49-F238E27FC236}">
                <a16:creationId xmlns:a16="http://schemas.microsoft.com/office/drawing/2014/main" id="{7DE5CD6C-826A-B735-49C7-C051C6E26C7D}"/>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2" name="Picture 1">
            <a:extLst>
              <a:ext uri="{FF2B5EF4-FFF2-40B4-BE49-F238E27FC236}">
                <a16:creationId xmlns:a16="http://schemas.microsoft.com/office/drawing/2014/main" id="{D387387B-8C68-B7C5-2C90-82E0F3D8CD6C}"/>
              </a:ext>
            </a:extLst>
          </p:cNvPr>
          <p:cNvPicPr>
            <a:picLocks noChangeAspect="1"/>
          </p:cNvPicPr>
          <p:nvPr/>
        </p:nvPicPr>
        <p:blipFill>
          <a:blip r:embed="rId2"/>
          <a:stretch>
            <a:fillRect/>
          </a:stretch>
        </p:blipFill>
        <p:spPr>
          <a:xfrm>
            <a:off x="2689621" y="304800"/>
            <a:ext cx="3764757" cy="5813385"/>
          </a:xfrm>
          <a:prstGeom prst="rect">
            <a:avLst/>
          </a:prstGeom>
        </p:spPr>
      </p:pic>
      <p:sp>
        <p:nvSpPr>
          <p:cNvPr id="3" name="TextBox 2">
            <a:extLst>
              <a:ext uri="{FF2B5EF4-FFF2-40B4-BE49-F238E27FC236}">
                <a16:creationId xmlns:a16="http://schemas.microsoft.com/office/drawing/2014/main" id="{E183BE7A-141F-1DFB-3A4C-80DFB4600767}"/>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June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
        <p:nvSpPr>
          <p:cNvPr id="6" name="TextBox 5">
            <a:extLst>
              <a:ext uri="{FF2B5EF4-FFF2-40B4-BE49-F238E27FC236}">
                <a16:creationId xmlns:a16="http://schemas.microsoft.com/office/drawing/2014/main" id="{00AF6FFC-92A6-4BDA-6BAB-F8FB4B717635}"/>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88481189-904C-FBF6-2BC3-80CAC45B506E}"/>
              </a:ext>
            </a:extLst>
          </p:cNvPr>
          <p:cNvPicPr>
            <a:picLocks noChangeAspect="1"/>
          </p:cNvPicPr>
          <p:nvPr/>
        </p:nvPicPr>
        <p:blipFill>
          <a:blip r:embed="rId2"/>
          <a:stretch>
            <a:fillRect/>
          </a:stretch>
        </p:blipFill>
        <p:spPr>
          <a:xfrm>
            <a:off x="1669405" y="547789"/>
            <a:ext cx="5802028" cy="5508431"/>
          </a:xfrm>
          <a:prstGeom prst="rect">
            <a:avLst/>
          </a:prstGeom>
        </p:spPr>
      </p:pic>
      <p:sp>
        <p:nvSpPr>
          <p:cNvPr id="4" name="TextBox 3">
            <a:extLst>
              <a:ext uri="{FF2B5EF4-FFF2-40B4-BE49-F238E27FC236}">
                <a16:creationId xmlns:a16="http://schemas.microsoft.com/office/drawing/2014/main" id="{8B3B25BA-BF27-91DB-997F-31B0D5152C77}"/>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6CBB58BB-0DCA-0A5C-42D0-285AF2CCD525}"/>
              </a:ext>
            </a:extLst>
          </p:cNvPr>
          <p:cNvPicPr>
            <a:picLocks noChangeAspect="1"/>
          </p:cNvPicPr>
          <p:nvPr/>
        </p:nvPicPr>
        <p:blipFill>
          <a:blip r:embed="rId2"/>
          <a:stretch>
            <a:fillRect/>
          </a:stretch>
        </p:blipFill>
        <p:spPr>
          <a:xfrm>
            <a:off x="1690687" y="1241511"/>
            <a:ext cx="5762625" cy="4838700"/>
          </a:xfrm>
          <a:prstGeom prst="rect">
            <a:avLst/>
          </a:prstGeom>
        </p:spPr>
      </p:pic>
      <p:sp>
        <p:nvSpPr>
          <p:cNvPr id="4" name="TextBox 3">
            <a:extLst>
              <a:ext uri="{FF2B5EF4-FFF2-40B4-BE49-F238E27FC236}">
                <a16:creationId xmlns:a16="http://schemas.microsoft.com/office/drawing/2014/main" id="{5565F8EC-51CF-8ED9-7245-1C9EFE3A80F0}"/>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7FE1096A-07A6-CDCA-A400-2891B649980C}"/>
              </a:ext>
            </a:extLst>
          </p:cNvPr>
          <p:cNvPicPr>
            <a:picLocks noChangeAspect="1"/>
          </p:cNvPicPr>
          <p:nvPr/>
        </p:nvPicPr>
        <p:blipFill>
          <a:blip r:embed="rId2"/>
          <a:stretch>
            <a:fillRect/>
          </a:stretch>
        </p:blipFill>
        <p:spPr>
          <a:xfrm>
            <a:off x="466725" y="1275801"/>
            <a:ext cx="8210550" cy="4738247"/>
          </a:xfrm>
          <a:prstGeom prst="rect">
            <a:avLst/>
          </a:prstGeom>
        </p:spPr>
      </p:pic>
      <p:sp>
        <p:nvSpPr>
          <p:cNvPr id="3" name="TextBox 2">
            <a:extLst>
              <a:ext uri="{FF2B5EF4-FFF2-40B4-BE49-F238E27FC236}">
                <a16:creationId xmlns:a16="http://schemas.microsoft.com/office/drawing/2014/main" id="{2C94CE00-3BC0-6D13-14E9-65439DEB4865}"/>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904A90B5-9C69-BA6D-175E-C11E0C4F67F9}"/>
              </a:ext>
            </a:extLst>
          </p:cNvPr>
          <p:cNvPicPr>
            <a:picLocks noChangeAspect="1"/>
          </p:cNvPicPr>
          <p:nvPr/>
        </p:nvPicPr>
        <p:blipFill>
          <a:blip r:embed="rId2"/>
          <a:stretch>
            <a:fillRect/>
          </a:stretch>
        </p:blipFill>
        <p:spPr>
          <a:xfrm>
            <a:off x="2743200" y="156163"/>
            <a:ext cx="3657600" cy="5900057"/>
          </a:xfrm>
          <a:prstGeom prst="rect">
            <a:avLst/>
          </a:prstGeom>
        </p:spPr>
      </p:pic>
      <p:sp>
        <p:nvSpPr>
          <p:cNvPr id="3" name="TextBox 2">
            <a:extLst>
              <a:ext uri="{FF2B5EF4-FFF2-40B4-BE49-F238E27FC236}">
                <a16:creationId xmlns:a16="http://schemas.microsoft.com/office/drawing/2014/main" id="{A92D3228-AE63-82B6-A1E5-54D554CF3AF2}"/>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F78A495C-F9CA-C4C2-BDF1-3E84DCF807A5}"/>
              </a:ext>
            </a:extLst>
          </p:cNvPr>
          <p:cNvPicPr>
            <a:picLocks noChangeAspect="1"/>
          </p:cNvPicPr>
          <p:nvPr/>
        </p:nvPicPr>
        <p:blipFill>
          <a:blip r:embed="rId2"/>
          <a:stretch>
            <a:fillRect/>
          </a:stretch>
        </p:blipFill>
        <p:spPr>
          <a:xfrm>
            <a:off x="2057400" y="828018"/>
            <a:ext cx="5029200" cy="5339485"/>
          </a:xfrm>
          <a:prstGeom prst="rect">
            <a:avLst/>
          </a:prstGeom>
        </p:spPr>
      </p:pic>
      <p:sp>
        <p:nvSpPr>
          <p:cNvPr id="4" name="TextBox 3">
            <a:extLst>
              <a:ext uri="{FF2B5EF4-FFF2-40B4-BE49-F238E27FC236}">
                <a16:creationId xmlns:a16="http://schemas.microsoft.com/office/drawing/2014/main" id="{CFDE3D80-3157-BFA9-0DF6-61429380E6D7}"/>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0BF8BC60-B4F1-95AB-C599-6190B6B012F9}"/>
              </a:ext>
            </a:extLst>
          </p:cNvPr>
          <p:cNvPicPr>
            <a:picLocks noChangeAspect="1"/>
          </p:cNvPicPr>
          <p:nvPr/>
        </p:nvPicPr>
        <p:blipFill>
          <a:blip r:embed="rId2"/>
          <a:stretch>
            <a:fillRect/>
          </a:stretch>
        </p:blipFill>
        <p:spPr>
          <a:xfrm>
            <a:off x="1900237" y="1133907"/>
            <a:ext cx="5343525" cy="5029200"/>
          </a:xfrm>
          <a:prstGeom prst="rect">
            <a:avLst/>
          </a:prstGeom>
        </p:spPr>
      </p:pic>
      <p:sp>
        <p:nvSpPr>
          <p:cNvPr id="4" name="TextBox 3">
            <a:extLst>
              <a:ext uri="{FF2B5EF4-FFF2-40B4-BE49-F238E27FC236}">
                <a16:creationId xmlns:a16="http://schemas.microsoft.com/office/drawing/2014/main" id="{EB6D5B99-753B-4689-ECCB-4C910E135789}"/>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C04492C8-867D-24C3-67D0-F37E3D00209D}"/>
              </a:ext>
            </a:extLst>
          </p:cNvPr>
          <p:cNvPicPr>
            <a:picLocks noChangeAspect="1"/>
          </p:cNvPicPr>
          <p:nvPr/>
        </p:nvPicPr>
        <p:blipFill>
          <a:blip r:embed="rId2"/>
          <a:stretch>
            <a:fillRect/>
          </a:stretch>
        </p:blipFill>
        <p:spPr>
          <a:xfrm>
            <a:off x="473869" y="1191642"/>
            <a:ext cx="8196262" cy="4831093"/>
          </a:xfrm>
          <a:prstGeom prst="rect">
            <a:avLst/>
          </a:prstGeom>
        </p:spPr>
      </p:pic>
      <p:sp>
        <p:nvSpPr>
          <p:cNvPr id="3" name="TextBox 2">
            <a:extLst>
              <a:ext uri="{FF2B5EF4-FFF2-40B4-BE49-F238E27FC236}">
                <a16:creationId xmlns:a16="http://schemas.microsoft.com/office/drawing/2014/main" id="{81C34EF8-D2D9-8979-CBCD-066ECBB22968}"/>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9EA96D60-F099-719E-2CC3-36A32B32F374}"/>
              </a:ext>
            </a:extLst>
          </p:cNvPr>
          <p:cNvPicPr>
            <a:picLocks noChangeAspect="1"/>
          </p:cNvPicPr>
          <p:nvPr/>
        </p:nvPicPr>
        <p:blipFill>
          <a:blip r:embed="rId2"/>
          <a:stretch>
            <a:fillRect/>
          </a:stretch>
        </p:blipFill>
        <p:spPr>
          <a:xfrm>
            <a:off x="2758384" y="381000"/>
            <a:ext cx="3627232" cy="5715000"/>
          </a:xfrm>
          <a:prstGeom prst="rect">
            <a:avLst/>
          </a:prstGeom>
        </p:spPr>
      </p:pic>
      <p:sp>
        <p:nvSpPr>
          <p:cNvPr id="4" name="TextBox 3">
            <a:extLst>
              <a:ext uri="{FF2B5EF4-FFF2-40B4-BE49-F238E27FC236}">
                <a16:creationId xmlns:a16="http://schemas.microsoft.com/office/drawing/2014/main" id="{64CBEE1C-8408-85C9-5271-F680709A1D0B}"/>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F6868E73-E3BF-A225-331D-51B0820520FF}"/>
              </a:ext>
            </a:extLst>
          </p:cNvPr>
          <p:cNvPicPr>
            <a:picLocks noChangeAspect="1"/>
          </p:cNvPicPr>
          <p:nvPr/>
        </p:nvPicPr>
        <p:blipFill>
          <a:blip r:embed="rId2"/>
          <a:stretch>
            <a:fillRect/>
          </a:stretch>
        </p:blipFill>
        <p:spPr>
          <a:xfrm>
            <a:off x="1666128" y="998576"/>
            <a:ext cx="5852455" cy="5024987"/>
          </a:xfrm>
          <a:prstGeom prst="rect">
            <a:avLst/>
          </a:prstGeom>
        </p:spPr>
      </p:pic>
      <p:sp>
        <p:nvSpPr>
          <p:cNvPr id="4" name="TextBox 3">
            <a:extLst>
              <a:ext uri="{FF2B5EF4-FFF2-40B4-BE49-F238E27FC236}">
                <a16:creationId xmlns:a16="http://schemas.microsoft.com/office/drawing/2014/main" id="{DCB5A403-4533-103A-F274-4D94C35E6BE1}"/>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B67A83FE-7586-192C-3C1F-B47EDE4AD8B8}"/>
              </a:ext>
            </a:extLst>
          </p:cNvPr>
          <p:cNvPicPr>
            <a:picLocks noChangeAspect="1"/>
          </p:cNvPicPr>
          <p:nvPr/>
        </p:nvPicPr>
        <p:blipFill>
          <a:blip r:embed="rId2"/>
          <a:stretch>
            <a:fillRect/>
          </a:stretch>
        </p:blipFill>
        <p:spPr>
          <a:xfrm>
            <a:off x="1221867" y="1027020"/>
            <a:ext cx="5962650" cy="5029200"/>
          </a:xfrm>
          <a:prstGeom prst="rect">
            <a:avLst/>
          </a:prstGeom>
        </p:spPr>
      </p:pic>
      <p:sp>
        <p:nvSpPr>
          <p:cNvPr id="4" name="TextBox 3">
            <a:extLst>
              <a:ext uri="{FF2B5EF4-FFF2-40B4-BE49-F238E27FC236}">
                <a16:creationId xmlns:a16="http://schemas.microsoft.com/office/drawing/2014/main" id="{120E8A16-C7F1-6C9F-23DA-1645EA808EFE}"/>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August 13</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
        <p:nvSpPr>
          <p:cNvPr id="6" name="TextBox 5">
            <a:extLst>
              <a:ext uri="{FF2B5EF4-FFF2-40B4-BE49-F238E27FC236}">
                <a16:creationId xmlns:a16="http://schemas.microsoft.com/office/drawing/2014/main" id="{D9B73089-33F6-3128-DB5E-D99FF4A85648}"/>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D21157CF-8EA9-1322-BCA7-36F0ED3BEA06}"/>
              </a:ext>
            </a:extLst>
          </p:cNvPr>
          <p:cNvPicPr>
            <a:picLocks noChangeAspect="1"/>
          </p:cNvPicPr>
          <p:nvPr/>
        </p:nvPicPr>
        <p:blipFill>
          <a:blip r:embed="rId2"/>
          <a:stretch>
            <a:fillRect/>
          </a:stretch>
        </p:blipFill>
        <p:spPr>
          <a:xfrm>
            <a:off x="746179" y="1214841"/>
            <a:ext cx="7651641" cy="4744923"/>
          </a:xfrm>
          <a:prstGeom prst="rect">
            <a:avLst/>
          </a:prstGeom>
        </p:spPr>
      </p:pic>
      <p:sp>
        <p:nvSpPr>
          <p:cNvPr id="3" name="TextBox 2">
            <a:extLst>
              <a:ext uri="{FF2B5EF4-FFF2-40B4-BE49-F238E27FC236}">
                <a16:creationId xmlns:a16="http://schemas.microsoft.com/office/drawing/2014/main" id="{0608D15A-7F57-3D11-CB39-4EF53267B09C}"/>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8247E85D-0414-3A8F-AE6B-0F9D912FF10A}"/>
              </a:ext>
            </a:extLst>
          </p:cNvPr>
          <p:cNvPicPr>
            <a:picLocks noChangeAspect="1"/>
          </p:cNvPicPr>
          <p:nvPr/>
        </p:nvPicPr>
        <p:blipFill>
          <a:blip r:embed="rId2"/>
          <a:stretch>
            <a:fillRect/>
          </a:stretch>
        </p:blipFill>
        <p:spPr>
          <a:xfrm>
            <a:off x="2705100" y="228600"/>
            <a:ext cx="3733800" cy="5832045"/>
          </a:xfrm>
          <a:prstGeom prst="rect">
            <a:avLst/>
          </a:prstGeom>
        </p:spPr>
      </p:pic>
      <p:sp>
        <p:nvSpPr>
          <p:cNvPr id="4" name="TextBox 3">
            <a:extLst>
              <a:ext uri="{FF2B5EF4-FFF2-40B4-BE49-F238E27FC236}">
                <a16:creationId xmlns:a16="http://schemas.microsoft.com/office/drawing/2014/main" id="{9D402435-E0DF-2707-6E41-B75F0EB07780}"/>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06388E20-629B-E0A1-DF4A-1C8A0CC707B1}"/>
              </a:ext>
            </a:extLst>
          </p:cNvPr>
          <p:cNvPicPr>
            <a:picLocks noChangeAspect="1"/>
          </p:cNvPicPr>
          <p:nvPr/>
        </p:nvPicPr>
        <p:blipFill>
          <a:blip r:embed="rId2"/>
          <a:stretch>
            <a:fillRect/>
          </a:stretch>
        </p:blipFill>
        <p:spPr>
          <a:xfrm>
            <a:off x="2402315" y="1524000"/>
            <a:ext cx="4339370" cy="2868397"/>
          </a:xfrm>
          <a:prstGeom prst="rect">
            <a:avLst/>
          </a:prstGeom>
        </p:spPr>
      </p:pic>
      <p:sp>
        <p:nvSpPr>
          <p:cNvPr id="4" name="TextBox 3">
            <a:extLst>
              <a:ext uri="{FF2B5EF4-FFF2-40B4-BE49-F238E27FC236}">
                <a16:creationId xmlns:a16="http://schemas.microsoft.com/office/drawing/2014/main" id="{5441BED9-094D-F1E8-2534-CFC0A660AEBD}"/>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A3B2DDE9-6853-29D5-E4BE-97A0C04D8E58}"/>
              </a:ext>
            </a:extLst>
          </p:cNvPr>
          <p:cNvPicPr>
            <a:picLocks noChangeAspect="1"/>
          </p:cNvPicPr>
          <p:nvPr/>
        </p:nvPicPr>
        <p:blipFill>
          <a:blip r:embed="rId2"/>
          <a:stretch>
            <a:fillRect/>
          </a:stretch>
        </p:blipFill>
        <p:spPr>
          <a:xfrm>
            <a:off x="1944406" y="1027020"/>
            <a:ext cx="5295900" cy="5029200"/>
          </a:xfrm>
          <a:prstGeom prst="rect">
            <a:avLst/>
          </a:prstGeom>
        </p:spPr>
      </p:pic>
      <p:sp>
        <p:nvSpPr>
          <p:cNvPr id="4" name="TextBox 3">
            <a:extLst>
              <a:ext uri="{FF2B5EF4-FFF2-40B4-BE49-F238E27FC236}">
                <a16:creationId xmlns:a16="http://schemas.microsoft.com/office/drawing/2014/main" id="{D9EA744E-03DF-9EC6-0C4B-1AF2EE173FF4}"/>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2ACC0024-8143-45B1-5DE6-5DB45FA99AC9}"/>
              </a:ext>
            </a:extLst>
          </p:cNvPr>
          <p:cNvPicPr>
            <a:picLocks noChangeAspect="1"/>
          </p:cNvPicPr>
          <p:nvPr/>
        </p:nvPicPr>
        <p:blipFill>
          <a:blip r:embed="rId2"/>
          <a:stretch>
            <a:fillRect/>
          </a:stretch>
        </p:blipFill>
        <p:spPr>
          <a:xfrm>
            <a:off x="423859" y="990600"/>
            <a:ext cx="8296275" cy="4991100"/>
          </a:xfrm>
          <a:prstGeom prst="rect">
            <a:avLst/>
          </a:prstGeom>
        </p:spPr>
      </p:pic>
      <p:sp>
        <p:nvSpPr>
          <p:cNvPr id="4" name="TextBox 3">
            <a:extLst>
              <a:ext uri="{FF2B5EF4-FFF2-40B4-BE49-F238E27FC236}">
                <a16:creationId xmlns:a16="http://schemas.microsoft.com/office/drawing/2014/main" id="{DBD284B6-91A2-6142-A286-A8BABD2A8C03}"/>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
        <p:nvSpPr>
          <p:cNvPr id="3" name="TextBox 2">
            <a:extLst>
              <a:ext uri="{FF2B5EF4-FFF2-40B4-BE49-F238E27FC236}">
                <a16:creationId xmlns:a16="http://schemas.microsoft.com/office/drawing/2014/main" id="{92656D44-6CE3-1755-F306-7499B06EFB1D}"/>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6F7D1033-B66D-9F28-C73F-58C311FDEBBC}"/>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92,116 in June 2024, up from 80,551 in May 2024.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(17,978 postings), </a:t>
            </a:r>
            <a:r>
              <a:rPr lang="en-US" sz="1900" b="1" dirty="0"/>
              <a:t>Retail Trade </a:t>
            </a:r>
            <a:r>
              <a:rPr lang="en-US" sz="1900" dirty="0"/>
              <a:t>(8,938 posting), </a:t>
            </a:r>
            <a:r>
              <a:rPr lang="en-US" sz="1900" b="1" dirty="0"/>
              <a:t>Manufacturing </a:t>
            </a:r>
            <a:r>
              <a:rPr lang="en-US" sz="1900" dirty="0"/>
              <a:t>(6,784 postings), and </a:t>
            </a:r>
            <a:r>
              <a:rPr lang="en-US" sz="1900" b="1" dirty="0"/>
              <a:t> Finance &amp; Insurance </a:t>
            </a:r>
            <a:r>
              <a:rPr lang="en-US" sz="1900" dirty="0"/>
              <a:t>(5,724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(7,982 postings), </a:t>
            </a:r>
            <a:r>
              <a:rPr lang="en-US" sz="1900" b="1" dirty="0"/>
              <a:t>Retail Salespersons </a:t>
            </a:r>
            <a:r>
              <a:rPr lang="en-US" sz="1900" dirty="0"/>
              <a:t>(3,435 postings),</a:t>
            </a:r>
            <a:r>
              <a:rPr lang="en-US" sz="1900" b="1" dirty="0"/>
              <a:t> Home Health &amp; Personal Care Aides </a:t>
            </a:r>
            <a:r>
              <a:rPr lang="en-US" sz="1900" dirty="0"/>
              <a:t>(1,910 postings), and </a:t>
            </a:r>
            <a:r>
              <a:rPr lang="en-US" sz="1900" b="1" dirty="0"/>
              <a:t>Supervisors of Retail Sales Workers </a:t>
            </a:r>
            <a:r>
              <a:rPr lang="en-US" sz="1900" dirty="0"/>
              <a:t>(1,883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6" name="TextBox 5">
            <a:extLst>
              <a:ext uri="{FF2B5EF4-FFF2-40B4-BE49-F238E27FC236}">
                <a16:creationId xmlns:a16="http://schemas.microsoft.com/office/drawing/2014/main" id="{888DF174-1964-A432-93C0-7316783B309E}"/>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5" name="Picture 4">
            <a:extLst>
              <a:ext uri="{FF2B5EF4-FFF2-40B4-BE49-F238E27FC236}">
                <a16:creationId xmlns:a16="http://schemas.microsoft.com/office/drawing/2014/main" id="{1111EF08-75D8-8E21-B475-EA3A87422A33}"/>
              </a:ext>
            </a:extLst>
          </p:cNvPr>
          <p:cNvPicPr>
            <a:picLocks noChangeAspect="1"/>
          </p:cNvPicPr>
          <p:nvPr/>
        </p:nvPicPr>
        <p:blipFill>
          <a:blip r:embed="rId2"/>
          <a:stretch>
            <a:fillRect/>
          </a:stretch>
        </p:blipFill>
        <p:spPr>
          <a:xfrm>
            <a:off x="2023651" y="1447800"/>
            <a:ext cx="5096698" cy="4267570"/>
          </a:xfrm>
          <a:prstGeom prst="rect">
            <a:avLst/>
          </a:prstGeom>
        </p:spPr>
      </p:pic>
      <p:sp>
        <p:nvSpPr>
          <p:cNvPr id="4" name="TextBox 3">
            <a:extLst>
              <a:ext uri="{FF2B5EF4-FFF2-40B4-BE49-F238E27FC236}">
                <a16:creationId xmlns:a16="http://schemas.microsoft.com/office/drawing/2014/main" id="{E5537FFD-23DE-9D6F-124B-E57F0BE1548F}"/>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83898802-FB4B-6653-2087-5B3DA1A6F39D}"/>
              </a:ext>
            </a:extLst>
          </p:cNvPr>
          <p:cNvPicPr>
            <a:picLocks noChangeAspect="1"/>
          </p:cNvPicPr>
          <p:nvPr/>
        </p:nvPicPr>
        <p:blipFill>
          <a:blip r:embed="rId2"/>
          <a:stretch>
            <a:fillRect/>
          </a:stretch>
        </p:blipFill>
        <p:spPr>
          <a:xfrm>
            <a:off x="757234" y="1505039"/>
            <a:ext cx="7629525" cy="4391025"/>
          </a:xfrm>
          <a:prstGeom prst="rect">
            <a:avLst/>
          </a:prstGeom>
        </p:spPr>
      </p:pic>
      <p:sp>
        <p:nvSpPr>
          <p:cNvPr id="5" name="TextBox 4">
            <a:extLst>
              <a:ext uri="{FF2B5EF4-FFF2-40B4-BE49-F238E27FC236}">
                <a16:creationId xmlns:a16="http://schemas.microsoft.com/office/drawing/2014/main" id="{9C012782-BC18-A832-6CB6-B04228D94D7F}"/>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81D22A68-3622-6EB5-A6B4-58BFDD85D3C7}"/>
              </a:ext>
            </a:extLst>
          </p:cNvPr>
          <p:cNvPicPr>
            <a:picLocks noChangeAspect="1"/>
          </p:cNvPicPr>
          <p:nvPr/>
        </p:nvPicPr>
        <p:blipFill>
          <a:blip r:embed="rId2"/>
          <a:stretch>
            <a:fillRect/>
          </a:stretch>
        </p:blipFill>
        <p:spPr>
          <a:xfrm>
            <a:off x="299110" y="1331602"/>
            <a:ext cx="8545779" cy="4194795"/>
          </a:xfrm>
          <a:prstGeom prst="rect">
            <a:avLst/>
          </a:prstGeom>
        </p:spPr>
      </p:pic>
      <p:sp>
        <p:nvSpPr>
          <p:cNvPr id="3" name="TextBox 2">
            <a:extLst>
              <a:ext uri="{FF2B5EF4-FFF2-40B4-BE49-F238E27FC236}">
                <a16:creationId xmlns:a16="http://schemas.microsoft.com/office/drawing/2014/main" id="{E7FBE081-A221-E9B9-8788-FBC9A277EBD5}"/>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86484520-DDB1-EE5C-9901-C9CCFD63491B}"/>
              </a:ext>
            </a:extLst>
          </p:cNvPr>
          <p:cNvPicPr>
            <a:picLocks noChangeAspect="1"/>
          </p:cNvPicPr>
          <p:nvPr/>
        </p:nvPicPr>
        <p:blipFill>
          <a:blip r:embed="rId2"/>
          <a:stretch>
            <a:fillRect/>
          </a:stretch>
        </p:blipFill>
        <p:spPr>
          <a:xfrm>
            <a:off x="2729704" y="152400"/>
            <a:ext cx="3684592" cy="5943598"/>
          </a:xfrm>
          <a:prstGeom prst="rect">
            <a:avLst/>
          </a:prstGeom>
        </p:spPr>
      </p:pic>
      <p:sp>
        <p:nvSpPr>
          <p:cNvPr id="2" name="TextBox 1">
            <a:extLst>
              <a:ext uri="{FF2B5EF4-FFF2-40B4-BE49-F238E27FC236}">
                <a16:creationId xmlns:a16="http://schemas.microsoft.com/office/drawing/2014/main" id="{F46BBD22-8A72-C3A5-4E1C-CCFA8F215D60}"/>
              </a:ext>
            </a:extLst>
          </p:cNvPr>
          <p:cNvSpPr txBox="1"/>
          <p:nvPr/>
        </p:nvSpPr>
        <p:spPr>
          <a:xfrm>
            <a:off x="28521" y="6056220"/>
            <a:ext cx="9127671" cy="269304"/>
          </a:xfrm>
          <a:prstGeom prst="rect">
            <a:avLst/>
          </a:prstGeom>
          <a:noFill/>
        </p:spPr>
        <p:txBody>
          <a:bodyPr wrap="square">
            <a:spAutoFit/>
          </a:body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rPr>
              <a:t>Our data source has alerted us to an issue with the data that has inflated the number of total job postings in Connecticut by approximately 5,700.</a:t>
            </a:r>
          </a:p>
        </p:txBody>
      </p:sp>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purl.org/dc/terms/"/>
    <ds:schemaRef ds:uri="http://schemas.microsoft.com/office/2006/documentManagement/types"/>
    <ds:schemaRef ds:uri="http://purl.org/dc/dcmitype/"/>
    <ds:schemaRef ds:uri="26e7f4b6-3714-4cf5-b0ae-a47b16f23eba"/>
    <ds:schemaRef ds:uri="c867d1a5-5827-4927-b797-91c0fe867b8f"/>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89185</TotalTime>
  <Words>2257</Words>
  <Application>Microsoft Office PowerPoint</Application>
  <PresentationFormat>On-screen Show (4:3)</PresentationFormat>
  <Paragraphs>203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1618</cp:revision>
  <cp:lastPrinted>2024-06-12T18:23:14Z</cp:lastPrinted>
  <dcterms:created xsi:type="dcterms:W3CDTF">2016-10-12T17:47:24Z</dcterms:created>
  <dcterms:modified xsi:type="dcterms:W3CDTF">2024-07-26T14:09:56Z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